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7" r:id="rId10"/>
    <p:sldId id="258" r:id="rId11"/>
    <p:sldId id="266" r:id="rId12"/>
    <p:sldId id="268" r:id="rId13"/>
    <p:sldId id="269" r:id="rId14"/>
    <p:sldId id="270" r:id="rId15"/>
    <p:sldId id="272" r:id="rId16"/>
    <p:sldId id="264" r:id="rId17"/>
    <p:sldId id="271" r:id="rId18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14.5.2020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14.5.2020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14.5.2020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14.5.2020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14.5.2020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14.5.2020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14.5.2020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14.5.2020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14.5.2020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14.5.2020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14.5.2020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77C3D-7BB2-4D23-9D10-616807B37D36}" type="datetimeFigureOut">
              <a:rPr lang="sr-Latn-CS" smtClean="0"/>
              <a:t>14.5.2020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1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55576" y="1988840"/>
            <a:ext cx="7772400" cy="2592288"/>
          </a:xfrm>
        </p:spPr>
        <p:txBody>
          <a:bodyPr>
            <a:normAutofit fontScale="90000"/>
          </a:bodyPr>
          <a:lstStyle/>
          <a:p>
            <a:r>
              <a:rPr lang="hr-HR" dirty="0" smtClean="0">
                <a:latin typeface="Arial Narrow" pitchFamily="34" charset="0"/>
              </a:rPr>
              <a:t/>
            </a:r>
            <a:br>
              <a:rPr lang="hr-HR" dirty="0" smtClean="0">
                <a:latin typeface="Arial Narrow" pitchFamily="34" charset="0"/>
              </a:rPr>
            </a:br>
            <a:r>
              <a:rPr lang="hr-HR" dirty="0" smtClean="0">
                <a:latin typeface="Arial Narrow" pitchFamily="34" charset="0"/>
              </a:rPr>
              <a:t/>
            </a:r>
            <a:br>
              <a:rPr lang="hr-HR" dirty="0" smtClean="0">
                <a:latin typeface="Arial Narrow" pitchFamily="34" charset="0"/>
              </a:rPr>
            </a:br>
            <a:r>
              <a:rPr lang="hr-HR" sz="6600" dirty="0" smtClean="0">
                <a:latin typeface="Arial Narrow" pitchFamily="34" charset="0"/>
              </a:rPr>
              <a:t>Turističko-hotelijerski komercijalist</a:t>
            </a:r>
            <a:endParaRPr lang="hr-HR" sz="66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69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◊ u našoj školi se također organiziraju izleti u kazalište, na </a:t>
            </a:r>
            <a:r>
              <a:rPr lang="hr-HR" dirty="0" err="1"/>
              <a:t>I</a:t>
            </a:r>
            <a:r>
              <a:rPr lang="hr-HR" dirty="0" err="1" smtClean="0"/>
              <a:t>nterliber</a:t>
            </a:r>
            <a:r>
              <a:rPr lang="hr-HR" dirty="0" smtClean="0"/>
              <a:t>, odlazak u kino, na razna natjecanja poput </a:t>
            </a:r>
            <a:r>
              <a:rPr lang="hr-HR" dirty="0" err="1" smtClean="0"/>
              <a:t>Gastra</a:t>
            </a:r>
            <a:r>
              <a:rPr lang="hr-HR" dirty="0" smtClean="0"/>
              <a:t> i prijateljskih natjecanja poput </a:t>
            </a:r>
            <a:r>
              <a:rPr lang="hr-HR" dirty="0" err="1" smtClean="0"/>
              <a:t>Aronija</a:t>
            </a:r>
            <a:r>
              <a:rPr lang="hr-HR" dirty="0" smtClean="0"/>
              <a:t> </a:t>
            </a:r>
            <a:r>
              <a:rPr lang="hr-HR" dirty="0" err="1" smtClean="0"/>
              <a:t>cup</a:t>
            </a:r>
            <a:r>
              <a:rPr lang="hr-HR" dirty="0" smtClean="0"/>
              <a:t>-a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◊ u suradnji s hotelom Top-Terme </a:t>
            </a:r>
            <a:r>
              <a:rPr lang="hr-HR" dirty="0" err="1" smtClean="0"/>
              <a:t>Topusko</a:t>
            </a:r>
            <a:r>
              <a:rPr lang="hr-HR" dirty="0" smtClean="0"/>
              <a:t> često znamo prodavati svoje proizvode za Dane kruha, Božić, Uskrs i slična događanja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0340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4" y="0"/>
            <a:ext cx="6096000" cy="4053840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210" y="3501008"/>
            <a:ext cx="4860032" cy="3234959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179512" y="5301208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i="1" dirty="0" smtClean="0">
                <a:latin typeface="Aharoni" pitchFamily="2" charset="-79"/>
                <a:cs typeface="Aharoni" pitchFamily="2" charset="-79"/>
              </a:rPr>
              <a:t>ARONIJA CUP</a:t>
            </a:r>
            <a:endParaRPr lang="hr-HR" sz="3600" b="1" i="1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4312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" y="0"/>
            <a:ext cx="4165022" cy="2593420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422" y="2546749"/>
            <a:ext cx="7596336" cy="4339704"/>
          </a:xfrm>
          <a:prstGeom prst="rect">
            <a:avLst/>
          </a:prstGeom>
        </p:spPr>
      </p:pic>
      <p:sp>
        <p:nvSpPr>
          <p:cNvPr id="7" name="Pravokutnik 6"/>
          <p:cNvSpPr/>
          <p:nvPr/>
        </p:nvSpPr>
        <p:spPr>
          <a:xfrm>
            <a:off x="4427984" y="722051"/>
            <a:ext cx="4464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r-HR" sz="2800" b="1" i="1" dirty="0">
                <a:solidFill>
                  <a:prstClr val="black"/>
                </a:solidFill>
                <a:latin typeface="Aharoni" pitchFamily="2" charset="-79"/>
                <a:cs typeface="Aharoni" pitchFamily="2" charset="-79"/>
              </a:rPr>
              <a:t>GASTRO NATJECANJE</a:t>
            </a:r>
          </a:p>
        </p:txBody>
      </p:sp>
    </p:spTree>
    <p:extLst>
      <p:ext uri="{BB962C8B-B14F-4D97-AF65-F5344CB8AC3E}">
        <p14:creationId xmlns:p14="http://schemas.microsoft.com/office/powerpoint/2010/main" val="25752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86250" cy="571500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0" y="0"/>
            <a:ext cx="4286250" cy="5715000"/>
          </a:xfrm>
          <a:prstGeom prst="rect">
            <a:avLst/>
          </a:prstGeom>
        </p:spPr>
      </p:pic>
      <p:sp>
        <p:nvSpPr>
          <p:cNvPr id="9" name="TekstniOkvir 8"/>
          <p:cNvSpPr txBox="1"/>
          <p:nvPr/>
        </p:nvSpPr>
        <p:spPr>
          <a:xfrm>
            <a:off x="0" y="594928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b="1" i="1" dirty="0" smtClean="0">
                <a:latin typeface="Aharoni" pitchFamily="2" charset="-79"/>
                <a:cs typeface="Aharoni" pitchFamily="2" charset="-79"/>
              </a:rPr>
              <a:t>KONOBARSKA RADNA OPREMA</a:t>
            </a:r>
            <a:endParaRPr lang="hr-HR" sz="4400" b="1" i="1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5578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604"/>
            <a:ext cx="7190153" cy="68580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825" y="-20604"/>
            <a:ext cx="4566926" cy="6858000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5148064" y="54936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i="1" dirty="0" smtClean="0"/>
              <a:t>KUHARSKA RADNA OPREMA</a:t>
            </a:r>
            <a:endParaRPr lang="hr-HR" sz="2400" b="1" i="1" dirty="0"/>
          </a:p>
        </p:txBody>
      </p:sp>
    </p:spTree>
    <p:extLst>
      <p:ext uri="{BB962C8B-B14F-4D97-AF65-F5344CB8AC3E}">
        <p14:creationId xmlns:p14="http://schemas.microsoft.com/office/powerpoint/2010/main" val="120146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4569881" cy="68580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005" y="0"/>
            <a:ext cx="4858512" cy="2950464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4716016" y="3933056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i="1" dirty="0" smtClean="0"/>
              <a:t>RADNA OPREMA NA RECEPCIJI</a:t>
            </a:r>
            <a:endParaRPr lang="hr-HR" sz="2000" b="1" i="1" dirty="0"/>
          </a:p>
        </p:txBody>
      </p:sp>
    </p:spTree>
    <p:extLst>
      <p:ext uri="{BB962C8B-B14F-4D97-AF65-F5344CB8AC3E}">
        <p14:creationId xmlns:p14="http://schemas.microsoft.com/office/powerpoint/2010/main" val="21099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80720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◊ poslije završetka škole imate mnogobrojne mogućnosti poput zapošljavanja u nekom od hotela i rad u njegovim jedinicama, zapošljavanja u turističkoj agenciji ili turističkoj zajednici, ali iznimno je važno da imate pravo na upis na željeni fakultet koji može, ali i ne mora biti u srodnoj vezi s ugostiteljstvom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 smtClean="0"/>
              <a:t>◊ prednosti ovog zanimanja su to što uvijek ima potražnje za radnicima u ugostiteljskim objektima, te vam je na neki način poslije završetka školovanja posao osiguran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6286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4208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r>
              <a:rPr lang="hr-HR" sz="4000" i="1" dirty="0" smtClean="0">
                <a:latin typeface="Arial Narrow" pitchFamily="34" charset="0"/>
              </a:rPr>
              <a:t> </a:t>
            </a:r>
            <a:r>
              <a:rPr lang="hr-HR" sz="4000" i="1" dirty="0" smtClean="0">
                <a:latin typeface="Arial Narrow" pitchFamily="34" charset="0"/>
              </a:rPr>
              <a:t>za upis u ovaj smjer poželjno je  imati dobre ocjene iz određenih predmeta: </a:t>
            </a:r>
            <a:r>
              <a:rPr lang="hr-HR" sz="3600" i="1" dirty="0" smtClean="0">
                <a:solidFill>
                  <a:srgbClr val="C00000"/>
                </a:solidFill>
                <a:latin typeface="Arial Narrow" pitchFamily="34" charset="0"/>
              </a:rPr>
              <a:t>H</a:t>
            </a:r>
            <a:r>
              <a:rPr lang="hr-HR" sz="3600" i="1" dirty="0" smtClean="0">
                <a:solidFill>
                  <a:srgbClr val="C00000"/>
                </a:solidFill>
                <a:latin typeface="Arial Narrow" pitchFamily="34" charset="0"/>
              </a:rPr>
              <a:t>rvatski</a:t>
            </a:r>
            <a:r>
              <a:rPr lang="hr-HR" sz="3600" i="1" dirty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hr-HR" sz="3600" i="1" dirty="0" smtClean="0">
                <a:solidFill>
                  <a:srgbClr val="C00000"/>
                </a:solidFill>
                <a:latin typeface="Arial Narrow" pitchFamily="34" charset="0"/>
              </a:rPr>
              <a:t>jezik,</a:t>
            </a:r>
            <a:r>
              <a:rPr lang="hr-HR" sz="3600" i="1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hr-HR" sz="3600" i="1" dirty="0">
                <a:solidFill>
                  <a:srgbClr val="C00000"/>
                </a:solidFill>
                <a:latin typeface="Arial Narrow" pitchFamily="34" charset="0"/>
              </a:rPr>
              <a:t>M</a:t>
            </a:r>
            <a:r>
              <a:rPr lang="hr-HR" sz="3600" i="1" dirty="0" smtClean="0">
                <a:solidFill>
                  <a:srgbClr val="C00000"/>
                </a:solidFill>
                <a:latin typeface="Arial Narrow" pitchFamily="34" charset="0"/>
              </a:rPr>
              <a:t>atematika</a:t>
            </a:r>
            <a:r>
              <a:rPr lang="hr-HR" sz="3600" i="1" dirty="0" smtClean="0">
                <a:solidFill>
                  <a:srgbClr val="C00000"/>
                </a:solidFill>
                <a:latin typeface="Arial Narrow" pitchFamily="34" charset="0"/>
              </a:rPr>
              <a:t>, strani jezik, </a:t>
            </a:r>
            <a:r>
              <a:rPr lang="hr-HR" sz="3600" i="1" dirty="0" smtClean="0">
                <a:solidFill>
                  <a:srgbClr val="C00000"/>
                </a:solidFill>
                <a:latin typeface="Arial Narrow" pitchFamily="34" charset="0"/>
              </a:rPr>
              <a:t>Geografija</a:t>
            </a:r>
            <a:r>
              <a:rPr lang="hr-HR" sz="3600" i="1" dirty="0" smtClean="0">
                <a:solidFill>
                  <a:srgbClr val="C00000"/>
                </a:solidFill>
                <a:latin typeface="Arial Narrow" pitchFamily="34" charset="0"/>
              </a:rPr>
              <a:t>, </a:t>
            </a:r>
            <a:r>
              <a:rPr lang="hr-HR" sz="3600" i="1" dirty="0" smtClean="0">
                <a:solidFill>
                  <a:srgbClr val="C00000"/>
                </a:solidFill>
                <a:latin typeface="Arial Narrow" pitchFamily="34" charset="0"/>
              </a:rPr>
              <a:t>Povijest </a:t>
            </a:r>
            <a:r>
              <a:rPr lang="hr-HR" sz="3600" i="1" dirty="0" smtClean="0">
                <a:solidFill>
                  <a:srgbClr val="C00000"/>
                </a:solidFill>
                <a:latin typeface="Arial Narrow" pitchFamily="34" charset="0"/>
              </a:rPr>
              <a:t>i </a:t>
            </a:r>
            <a:r>
              <a:rPr lang="hr-HR" sz="3600" i="1" dirty="0" smtClean="0">
                <a:solidFill>
                  <a:srgbClr val="C00000"/>
                </a:solidFill>
                <a:latin typeface="Arial Narrow" pitchFamily="34" charset="0"/>
              </a:rPr>
              <a:t>Tehnička </a:t>
            </a:r>
            <a:r>
              <a:rPr lang="hr-HR" sz="3600" i="1" dirty="0" smtClean="0">
                <a:solidFill>
                  <a:srgbClr val="C00000"/>
                </a:solidFill>
                <a:latin typeface="Arial Narrow" pitchFamily="34" charset="0"/>
              </a:rPr>
              <a:t>kultura </a:t>
            </a:r>
            <a:endParaRPr lang="hr-HR" sz="3600" i="1" dirty="0" smtClean="0">
              <a:solidFill>
                <a:srgbClr val="C00000"/>
              </a:solidFill>
              <a:latin typeface="Arial Narrow" pitchFamily="34" charset="0"/>
            </a:endParaRPr>
          </a:p>
          <a:p>
            <a:pPr marL="0" indent="0">
              <a:buNone/>
            </a:pPr>
            <a:endParaRPr lang="hr-HR" sz="3600" i="1" dirty="0" smtClean="0">
              <a:latin typeface="Arial Narrow" pitchFamily="34" charset="0"/>
            </a:endParaRPr>
          </a:p>
          <a:p>
            <a:r>
              <a:rPr lang="hr-HR" sz="3600" i="1" dirty="0">
                <a:latin typeface="Arial Narrow" pitchFamily="34" charset="0"/>
              </a:rPr>
              <a:t>b</a:t>
            </a:r>
            <a:r>
              <a:rPr lang="hr-HR" sz="3600" i="1" dirty="0" smtClean="0">
                <a:latin typeface="Arial Narrow" pitchFamily="34" charset="0"/>
              </a:rPr>
              <a:t>roj upisnih mjesta: 20</a:t>
            </a:r>
          </a:p>
          <a:p>
            <a:r>
              <a:rPr lang="hr-HR" sz="3600" i="1" dirty="0">
                <a:latin typeface="Arial Narrow" pitchFamily="34" charset="0"/>
              </a:rPr>
              <a:t>š</a:t>
            </a:r>
            <a:r>
              <a:rPr lang="hr-HR" sz="3600" i="1" dirty="0" smtClean="0">
                <a:latin typeface="Arial Narrow" pitchFamily="34" charset="0"/>
              </a:rPr>
              <a:t>kolovanje traje 4 godine</a:t>
            </a:r>
          </a:p>
          <a:p>
            <a:r>
              <a:rPr lang="hr-HR" sz="3600" i="1" dirty="0">
                <a:latin typeface="Arial Narrow" pitchFamily="34" charset="0"/>
              </a:rPr>
              <a:t>p</a:t>
            </a:r>
            <a:r>
              <a:rPr lang="hr-HR" sz="3600" i="1" dirty="0" smtClean="0">
                <a:latin typeface="Arial Narrow" pitchFamily="34" charset="0"/>
              </a:rPr>
              <a:t>otvrda nadležnog školskog liječnika</a:t>
            </a:r>
            <a:endParaRPr lang="hr-HR" sz="3600" i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58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◊ ovo zanimanje traži i obavljanje prakse u hotelima s recepcijom, koja vam pomaže da steknete još više znanja i tako se lakše zaposlite poslije završetka škole</a:t>
            </a:r>
            <a:br>
              <a:rPr lang="hr-HR" dirty="0" smtClean="0"/>
            </a:br>
            <a:r>
              <a:rPr lang="hr-HR" dirty="0" smtClean="0"/>
              <a:t>◊ ugostiteljski objekt u kojem ćete obavljati praksu birate sami</a:t>
            </a:r>
          </a:p>
          <a:p>
            <a:pPr marL="0" indent="0">
              <a:buNone/>
            </a:pPr>
            <a:r>
              <a:rPr lang="hr-HR" b="1" dirty="0" smtClean="0"/>
              <a:t>◊u našoj školi najčešće učenici odabiru hotele poput: </a:t>
            </a:r>
            <a:r>
              <a:rPr lang="hr-HR" dirty="0" smtClean="0"/>
              <a:t>Top-Terme </a:t>
            </a:r>
            <a:r>
              <a:rPr lang="hr-HR" dirty="0" err="1" smtClean="0"/>
              <a:t>Topusko</a:t>
            </a:r>
            <a:endParaRPr lang="hr-HR" dirty="0" smtClean="0"/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       M.I.S., Petrinja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       Panonija, Sisak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i još mnogih drugih </a:t>
            </a:r>
          </a:p>
          <a:p>
            <a:pPr marL="0" indent="0">
              <a:buNone/>
            </a:pP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43104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-171400"/>
            <a:ext cx="8229600" cy="3985817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05064"/>
            <a:ext cx="5034136" cy="2682428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5508104" y="4581128"/>
            <a:ext cx="3635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i="1" dirty="0" smtClean="0"/>
              <a:t>HOTEL PANONIJA </a:t>
            </a:r>
            <a:endParaRPr lang="hr-HR" sz="3600" b="1" i="1" dirty="0"/>
          </a:p>
        </p:txBody>
      </p:sp>
    </p:spTree>
    <p:extLst>
      <p:ext uri="{BB962C8B-B14F-4D97-AF65-F5344CB8AC3E}">
        <p14:creationId xmlns:p14="http://schemas.microsoft.com/office/powerpoint/2010/main" val="47245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52736"/>
            <a:ext cx="8712968" cy="3312368"/>
          </a:xfrm>
        </p:spPr>
      </p:pic>
      <p:sp>
        <p:nvSpPr>
          <p:cNvPr id="5" name="TekstniOkvir 4"/>
          <p:cNvSpPr txBox="1"/>
          <p:nvPr/>
        </p:nvSpPr>
        <p:spPr>
          <a:xfrm>
            <a:off x="1979712" y="4869159"/>
            <a:ext cx="612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i="1" dirty="0" smtClean="0"/>
              <a:t>TOP-TERME TOPUSKO</a:t>
            </a:r>
            <a:endParaRPr lang="hr-HR" sz="4800" b="1" i="1" dirty="0"/>
          </a:p>
        </p:txBody>
      </p:sp>
    </p:spTree>
    <p:extLst>
      <p:ext uri="{BB962C8B-B14F-4D97-AF65-F5344CB8AC3E}">
        <p14:creationId xmlns:p14="http://schemas.microsoft.com/office/powerpoint/2010/main" val="28571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9512" y="0"/>
            <a:ext cx="8507288" cy="67413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 smtClean="0"/>
              <a:t>◊ osim obavljanja prakse u hotelima, možete obavljati praksu i u turističkim agencijama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◊jedna od mogućnosti za obavljanje ljetne prakse je rad u hotelima na moru (koje možete sami pronaći, ali i škola ima uspješnu suradnju s turističkom kompanijom </a:t>
            </a:r>
            <a:r>
              <a:rPr lang="hr-HR" dirty="0" err="1" smtClean="0"/>
              <a:t>Maistra</a:t>
            </a:r>
            <a:r>
              <a:rPr lang="hr-HR" dirty="0" smtClean="0"/>
              <a:t>)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◊ prilikom obavljanja prakse proći ćete sve ove odjele: restoran, kuhinja, recepcija, domaćinstvo, marketing i prodaja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4892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134" y="3576008"/>
            <a:ext cx="3939866" cy="2952328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025" y="0"/>
            <a:ext cx="8001000" cy="299720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5" y="3356992"/>
            <a:ext cx="5117525" cy="339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36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" y="20283"/>
            <a:ext cx="5148064" cy="3813381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397" y="3833664"/>
            <a:ext cx="4543603" cy="3024336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179512" y="4725144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i="1" dirty="0" smtClean="0">
                <a:latin typeface="Aharoni" pitchFamily="2" charset="-79"/>
                <a:cs typeface="Aharoni" pitchFamily="2" charset="-79"/>
              </a:rPr>
              <a:t>RAD U RESTORANU</a:t>
            </a:r>
            <a:endParaRPr lang="hr-HR" sz="2800" b="1" i="1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6116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7387">
            <a:off x="177954" y="101405"/>
            <a:ext cx="5076056" cy="3807042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7135">
            <a:off x="4877615" y="2150437"/>
            <a:ext cx="4005063" cy="4005063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251520" y="5805264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i="1" dirty="0" smtClean="0">
                <a:latin typeface="Aharoni" pitchFamily="2" charset="-79"/>
                <a:cs typeface="Aharoni" pitchFamily="2" charset="-79"/>
              </a:rPr>
              <a:t>RAD U KUHINJI</a:t>
            </a:r>
            <a:endParaRPr lang="hr-HR" sz="3600" b="1" i="1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471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290</Words>
  <Application>Microsoft Office PowerPoint</Application>
  <PresentationFormat>Prikaz na zaslonu (4:3)</PresentationFormat>
  <Paragraphs>31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18" baseType="lpstr">
      <vt:lpstr>Office tema</vt:lpstr>
      <vt:lpstr>  Turističko-hotelijerski komercijalist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Srednja škola Topusko  Turističko-hotelijerski komercijalist</dc:title>
  <dc:creator>Skola 23</dc:creator>
  <cp:lastModifiedBy>Milka</cp:lastModifiedBy>
  <cp:revision>18</cp:revision>
  <dcterms:created xsi:type="dcterms:W3CDTF">2018-01-18T08:01:52Z</dcterms:created>
  <dcterms:modified xsi:type="dcterms:W3CDTF">2020-05-14T06:25:06Z</dcterms:modified>
</cp:coreProperties>
</file>